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60" r:id="rId4"/>
    <p:sldId id="291" r:id="rId5"/>
    <p:sldId id="292" r:id="rId6"/>
    <p:sldId id="293" r:id="rId7"/>
    <p:sldId id="271" r:id="rId8"/>
    <p:sldId id="266" r:id="rId9"/>
    <p:sldId id="272" r:id="rId10"/>
    <p:sldId id="261" r:id="rId11"/>
    <p:sldId id="294" r:id="rId12"/>
    <p:sldId id="262" r:id="rId13"/>
    <p:sldId id="284" r:id="rId14"/>
    <p:sldId id="264" r:id="rId15"/>
    <p:sldId id="295" r:id="rId16"/>
    <p:sldId id="265" r:id="rId17"/>
    <p:sldId id="267" r:id="rId18"/>
    <p:sldId id="301" r:id="rId19"/>
    <p:sldId id="302" r:id="rId20"/>
    <p:sldId id="300" r:id="rId21"/>
    <p:sldId id="297" r:id="rId22"/>
    <p:sldId id="298" r:id="rId23"/>
    <p:sldId id="306" r:id="rId24"/>
    <p:sldId id="299" r:id="rId25"/>
    <p:sldId id="303" r:id="rId26"/>
    <p:sldId id="304" r:id="rId27"/>
    <p:sldId id="307"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329" autoAdjust="0"/>
  </p:normalViewPr>
  <p:slideViewPr>
    <p:cSldViewPr>
      <p:cViewPr varScale="1">
        <p:scale>
          <a:sx n="54" d="100"/>
          <a:sy n="54" d="100"/>
        </p:scale>
        <p:origin x="-225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DF91D97-A0A4-495D-B2ED-C03EF1466816}" type="datetimeFigureOut">
              <a:rPr lang="en-US"/>
              <a:pPr>
                <a:defRPr/>
              </a:pPr>
              <a:t>12/1/2014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6A1A51C-C199-4C31-8BA1-A8716F031E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MARCIVE does not add Relator terms.   However, sometimes the linked authority record can make the changes as described in this slide.   Also, there are also profile options that expand abbreviations to certain relator terms, which would make the library’s database more consistent and RDA complaint.  </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C564D3-C1E9-4FBE-B6C3-FD11C56BA938}"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Please see notes in slide 13.</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C08447-9B28-4158-B4C4-E59DEBB16859}"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Please see notes in slide 13.</a:t>
            </a:r>
          </a:p>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ADF15F-824C-4794-A9EC-9CA0C564A4BC}"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Please see notes in slide 13.</a:t>
            </a:r>
          </a:p>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C1AD24-1906-41F0-A324-280B87A1AB9F}"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Please see notes in slide 13.</a:t>
            </a:r>
          </a:p>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B6850A-2D6C-45C8-84E3-1506CE6DE1E5}"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624C4E9-9C14-46A8-8BED-22A08FC73DCA}" type="datetimeFigureOut">
              <a:rPr lang="en-US"/>
              <a:pPr>
                <a:defRPr/>
              </a:pPr>
              <a:t>12/1/2014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F44D0A-D888-4039-BA1F-75BD4DC5CC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A28225-D362-44C4-81CF-6ED81FE7295C}" type="datetimeFigureOut">
              <a:rPr lang="en-US"/>
              <a:pPr>
                <a:defRPr/>
              </a:pPr>
              <a:t>12/1/2014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6834A4-C1A9-4FEC-AA71-EFE1375919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1ACAE8-9B8B-476C-9BFC-4BB691E14643}" type="datetimeFigureOut">
              <a:rPr lang="en-US"/>
              <a:pPr>
                <a:defRPr/>
              </a:pPr>
              <a:t>12/1/2014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40E92F-BCFB-4659-8D8A-1E243D8FE7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3FE682-8AA9-44F0-B1B5-46346381379D}" type="datetimeFigureOut">
              <a:rPr lang="en-US"/>
              <a:pPr>
                <a:defRPr/>
              </a:pPr>
              <a:t>12/1/2014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112B06-ECB9-4CD0-AF97-CB9E2EE06C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368646-CEB2-400A-94C0-4559D0DA2AA8}" type="datetimeFigureOut">
              <a:rPr lang="en-US"/>
              <a:pPr>
                <a:defRPr/>
              </a:pPr>
              <a:t>12/1/2014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F79114-ABC2-4A8D-B1D9-EB91570985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B24A482-ACB6-43C9-984E-89F6F84987B9}" type="datetimeFigureOut">
              <a:rPr lang="en-US"/>
              <a:pPr>
                <a:defRPr/>
              </a:pPr>
              <a:t>12/1/2014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C877C3-A040-4576-A1F6-40C25290C1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41D1DA9-DE36-4648-9D30-B30EEE37BE07}" type="datetimeFigureOut">
              <a:rPr lang="en-US"/>
              <a:pPr>
                <a:defRPr/>
              </a:pPr>
              <a:t>12/1/2014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C42793-0FB1-475A-810C-84262CB155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59C937-A67C-43DA-9669-C6366B12DAD8}" type="datetimeFigureOut">
              <a:rPr lang="en-US"/>
              <a:pPr>
                <a:defRPr/>
              </a:pPr>
              <a:t>12/1/2014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1E5B27A-93FC-458B-80AC-C1C2C89FEFF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8E5088-D776-4719-ADFE-20446B3D0461}" type="datetimeFigureOut">
              <a:rPr lang="en-US"/>
              <a:pPr>
                <a:defRPr/>
              </a:pPr>
              <a:t>12/1/2014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777566-F4D1-46DB-ACA0-38076D298B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320C6F-6704-439F-9E43-C7A4616FC875}" type="datetimeFigureOut">
              <a:rPr lang="en-US"/>
              <a:pPr>
                <a:defRPr/>
              </a:pPr>
              <a:t>12/1/2014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74DB9E-7C7A-4661-98D1-5C051A1305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7A67BE-9B8A-4C7E-94BB-AA1E6DDA0B02}" type="datetimeFigureOut">
              <a:rPr lang="en-US"/>
              <a:pPr>
                <a:defRPr/>
              </a:pPr>
              <a:t>12/1/2014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E02658-3B6C-45E8-8AD4-B7389214F2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53E9EDC-95FA-46D9-BD1B-9DCF8D8D880D}" type="datetimeFigureOut">
              <a:rPr lang="en-US"/>
              <a:pPr>
                <a:defRPr/>
              </a:pPr>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5CF85E7-E59B-4A06-BA19-4307C0F9D1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mtClean="0"/>
              <a:t>RDA and Authority Processing</a:t>
            </a: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dirty="0" smtClean="0"/>
              <a:t>Highlights of 2014 Marcive Project</a:t>
            </a:r>
          </a:p>
          <a:p>
            <a:pPr fontAlgn="auto">
              <a:spcAft>
                <a:spcPts val="0"/>
              </a:spcAft>
              <a:buFont typeface="Arial" panose="020B0604020202020204" pitchFamily="34" charset="0"/>
              <a:buNone/>
              <a:defRPr/>
            </a:pPr>
            <a:r>
              <a:rPr lang="en-US" dirty="0" smtClean="0"/>
              <a:t>Dickinson College</a:t>
            </a:r>
          </a:p>
          <a:p>
            <a:pPr fontAlgn="auto">
              <a:spcAft>
                <a:spcPts val="0"/>
              </a:spcAft>
              <a:buFont typeface="Arial" panose="020B0604020202020204" pitchFamily="34" charset="0"/>
              <a:buNone/>
              <a:defRPr/>
            </a:pPr>
            <a:r>
              <a:rPr lang="en-US" dirty="0" smtClean="0"/>
              <a:t>Report by </a:t>
            </a:r>
            <a:r>
              <a:rPr lang="en-US" smtClean="0"/>
              <a:t>Kirk Doran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New RDA metadata</a:t>
            </a:r>
          </a:p>
        </p:txBody>
      </p:sp>
      <p:sp>
        <p:nvSpPr>
          <p:cNvPr id="3" name="Content Placeholder 2"/>
          <p:cNvSpPr>
            <a:spLocks noGrp="1"/>
          </p:cNvSpPr>
          <p:nvPr>
            <p:ph idx="1"/>
          </p:nvPr>
        </p:nvSpPr>
        <p:spPr/>
        <p:txBody>
          <a:bodyPr/>
          <a:lstStyle/>
          <a:p>
            <a:pPr marL="0" indent="0">
              <a:buFont typeface="Arial" charset="0"/>
              <a:buNone/>
            </a:pPr>
            <a:r>
              <a:rPr lang="en-US" smtClean="0"/>
              <a:t>=336  \\$atext$btxt$2rdacontent</a:t>
            </a:r>
          </a:p>
          <a:p>
            <a:pPr marL="0" indent="0">
              <a:buFont typeface="Arial" charset="0"/>
              <a:buNone/>
            </a:pPr>
            <a:r>
              <a:rPr lang="en-US" smtClean="0"/>
              <a:t>=337  \\$aunmediated$bn$2rdamedia</a:t>
            </a:r>
          </a:p>
          <a:p>
            <a:pPr marL="0" indent="0">
              <a:buFont typeface="Arial" charset="0"/>
              <a:buNone/>
            </a:pPr>
            <a:r>
              <a:rPr lang="en-US" smtClean="0"/>
              <a:t>=338  \\$avolume$bnc$2rdacarrier</a:t>
            </a:r>
          </a:p>
          <a:p>
            <a:pPr marL="0" indent="0">
              <a:buFont typeface="Arial" charset="0"/>
              <a:buNone/>
            </a:pPr>
            <a:endParaRPr lang="en-US" smtClean="0"/>
          </a:p>
          <a:p>
            <a:pPr marL="0" indent="0">
              <a:buFont typeface="Arial" charset="0"/>
              <a:buNone/>
            </a:pPr>
            <a:r>
              <a:rPr lang="en-US" smtClean="0"/>
              <a:t>=336  \\$atext$btxt$2rdacontent</a:t>
            </a:r>
          </a:p>
          <a:p>
            <a:pPr marL="0" indent="0">
              <a:buFont typeface="Arial" charset="0"/>
              <a:buNone/>
            </a:pPr>
            <a:r>
              <a:rPr lang="en-US" smtClean="0"/>
              <a:t>=337  \\$acomputer$bc$2rdamedia</a:t>
            </a:r>
          </a:p>
          <a:p>
            <a:pPr marL="0" indent="0">
              <a:buFont typeface="Arial" charset="0"/>
              <a:buNone/>
            </a:pPr>
            <a:r>
              <a:rPr lang="en-US" smtClean="0"/>
              <a:t>=338  \\$aonline resource$bcr$2rdacarrier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New RDA metadata</a:t>
            </a:r>
          </a:p>
        </p:txBody>
      </p:sp>
      <p:sp>
        <p:nvSpPr>
          <p:cNvPr id="24578" name="Content Placeholder 2"/>
          <p:cNvSpPr>
            <a:spLocks noGrp="1"/>
          </p:cNvSpPr>
          <p:nvPr>
            <p:ph idx="1"/>
          </p:nvPr>
        </p:nvSpPr>
        <p:spPr/>
        <p:txBody>
          <a:bodyPr/>
          <a:lstStyle/>
          <a:p>
            <a:pPr marL="0" indent="0">
              <a:buFont typeface="Arial" charset="0"/>
              <a:buNone/>
            </a:pPr>
            <a:r>
              <a:rPr lang="en-US" smtClean="0"/>
              <a:t>=336  \\$a</a:t>
            </a:r>
            <a:r>
              <a:rPr lang="en-US" smtClean="0">
                <a:solidFill>
                  <a:srgbClr val="0070C0"/>
                </a:solidFill>
              </a:rPr>
              <a:t>text</a:t>
            </a:r>
            <a:r>
              <a:rPr lang="en-US" smtClean="0"/>
              <a:t>$btxt$2rda</a:t>
            </a:r>
            <a:r>
              <a:rPr lang="en-US" smtClean="0">
                <a:solidFill>
                  <a:srgbClr val="FF0000"/>
                </a:solidFill>
              </a:rPr>
              <a:t>content</a:t>
            </a:r>
          </a:p>
          <a:p>
            <a:pPr marL="0" indent="0">
              <a:buFont typeface="Arial" charset="0"/>
              <a:buNone/>
            </a:pPr>
            <a:r>
              <a:rPr lang="en-US" smtClean="0"/>
              <a:t>=337  \\$a</a:t>
            </a:r>
            <a:r>
              <a:rPr lang="en-US" smtClean="0">
                <a:solidFill>
                  <a:srgbClr val="0070C0"/>
                </a:solidFill>
              </a:rPr>
              <a:t>unmediated</a:t>
            </a:r>
            <a:r>
              <a:rPr lang="en-US" smtClean="0"/>
              <a:t>$bn$2</a:t>
            </a:r>
            <a:r>
              <a:rPr lang="en-US" smtClean="0">
                <a:solidFill>
                  <a:srgbClr val="FF0000"/>
                </a:solidFill>
              </a:rPr>
              <a:t>rdamedia</a:t>
            </a:r>
          </a:p>
          <a:p>
            <a:pPr marL="0" indent="0">
              <a:buFont typeface="Arial" charset="0"/>
              <a:buNone/>
            </a:pPr>
            <a:r>
              <a:rPr lang="en-US" smtClean="0"/>
              <a:t>=338  \\$a</a:t>
            </a:r>
            <a:r>
              <a:rPr lang="en-US" smtClean="0">
                <a:solidFill>
                  <a:srgbClr val="0070C0"/>
                </a:solidFill>
              </a:rPr>
              <a:t>volume</a:t>
            </a:r>
            <a:r>
              <a:rPr lang="en-US" smtClean="0"/>
              <a:t>$bnc$2</a:t>
            </a:r>
            <a:r>
              <a:rPr lang="en-US" smtClean="0">
                <a:solidFill>
                  <a:srgbClr val="FF0000"/>
                </a:solidFill>
              </a:rPr>
              <a:t>rdacarrier</a:t>
            </a:r>
          </a:p>
          <a:p>
            <a:pPr marL="0" indent="0">
              <a:buFont typeface="Arial" charset="0"/>
              <a:buNone/>
            </a:pPr>
            <a:endParaRPr lang="en-US" smtClean="0"/>
          </a:p>
          <a:p>
            <a:pPr marL="0" indent="0">
              <a:buFont typeface="Arial" charset="0"/>
              <a:buNone/>
            </a:pPr>
            <a:r>
              <a:rPr lang="en-US" smtClean="0"/>
              <a:t>=336  \\$a</a:t>
            </a:r>
            <a:r>
              <a:rPr lang="en-US" smtClean="0">
                <a:solidFill>
                  <a:srgbClr val="0070C0"/>
                </a:solidFill>
              </a:rPr>
              <a:t>text</a:t>
            </a:r>
            <a:r>
              <a:rPr lang="en-US" smtClean="0"/>
              <a:t>$btxt$2</a:t>
            </a:r>
            <a:r>
              <a:rPr lang="en-US" smtClean="0">
                <a:solidFill>
                  <a:srgbClr val="FF0000"/>
                </a:solidFill>
              </a:rPr>
              <a:t>rdacontent</a:t>
            </a:r>
          </a:p>
          <a:p>
            <a:pPr marL="0" indent="0">
              <a:buFont typeface="Arial" charset="0"/>
              <a:buNone/>
            </a:pPr>
            <a:r>
              <a:rPr lang="en-US" smtClean="0"/>
              <a:t>=337  \\$a</a:t>
            </a:r>
            <a:r>
              <a:rPr lang="en-US" smtClean="0">
                <a:solidFill>
                  <a:srgbClr val="0070C0"/>
                </a:solidFill>
              </a:rPr>
              <a:t>computer</a:t>
            </a:r>
            <a:r>
              <a:rPr lang="en-US" smtClean="0"/>
              <a:t>$bc$2</a:t>
            </a:r>
            <a:r>
              <a:rPr lang="en-US" smtClean="0">
                <a:solidFill>
                  <a:srgbClr val="FF0000"/>
                </a:solidFill>
              </a:rPr>
              <a:t>rdamedia</a:t>
            </a:r>
          </a:p>
          <a:p>
            <a:pPr marL="0" indent="0">
              <a:buFont typeface="Arial" charset="0"/>
              <a:buNone/>
            </a:pPr>
            <a:r>
              <a:rPr lang="en-US" smtClean="0"/>
              <a:t>=338  \\$a</a:t>
            </a:r>
            <a:r>
              <a:rPr lang="en-US" smtClean="0">
                <a:solidFill>
                  <a:srgbClr val="0070C0"/>
                </a:solidFill>
              </a:rPr>
              <a:t>online resource</a:t>
            </a:r>
            <a:r>
              <a:rPr lang="en-US" smtClean="0"/>
              <a:t>$bcr$2</a:t>
            </a:r>
            <a:r>
              <a:rPr lang="en-US" smtClean="0">
                <a:solidFill>
                  <a:srgbClr val="FF0000"/>
                </a:solidFill>
              </a:rPr>
              <a:t>rdacarrier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DVD example</a:t>
            </a:r>
          </a:p>
        </p:txBody>
      </p:sp>
      <p:sp>
        <p:nvSpPr>
          <p:cNvPr id="25602" name="Content Placeholder 2"/>
          <p:cNvSpPr>
            <a:spLocks noGrp="1"/>
          </p:cNvSpPr>
          <p:nvPr>
            <p:ph idx="1"/>
          </p:nvPr>
        </p:nvSpPr>
        <p:spPr/>
        <p:txBody>
          <a:bodyPr/>
          <a:lstStyle/>
          <a:p>
            <a:pPr marL="0" indent="0">
              <a:buFont typeface="Arial" charset="0"/>
              <a:buNone/>
            </a:pPr>
            <a:r>
              <a:rPr lang="en-US" smtClean="0"/>
              <a:t>=300  \\$a1 videodisc (88 min.) :$bsound, color ;$c4 3/4 in.</a:t>
            </a:r>
          </a:p>
          <a:p>
            <a:pPr marL="0" indent="0">
              <a:buFont typeface="Arial" charset="0"/>
              <a:buNone/>
            </a:pPr>
            <a:r>
              <a:rPr lang="en-US" smtClean="0"/>
              <a:t>=336  \\$</a:t>
            </a:r>
            <a:r>
              <a:rPr lang="en-US" smtClean="0">
                <a:solidFill>
                  <a:srgbClr val="0070C0"/>
                </a:solidFill>
              </a:rPr>
              <a:t>atwo-dimensional moving image</a:t>
            </a:r>
            <a:r>
              <a:rPr lang="en-US" smtClean="0"/>
              <a:t>$btdi$2</a:t>
            </a:r>
            <a:r>
              <a:rPr lang="en-US" smtClean="0">
                <a:solidFill>
                  <a:srgbClr val="FF0000"/>
                </a:solidFill>
              </a:rPr>
              <a:t>rdacontent</a:t>
            </a:r>
          </a:p>
          <a:p>
            <a:pPr marL="0" indent="0">
              <a:buFont typeface="Arial" charset="0"/>
              <a:buNone/>
            </a:pPr>
            <a:r>
              <a:rPr lang="en-US" smtClean="0"/>
              <a:t>=337  \\$a</a:t>
            </a:r>
            <a:r>
              <a:rPr lang="en-US" smtClean="0">
                <a:solidFill>
                  <a:srgbClr val="0070C0"/>
                </a:solidFill>
              </a:rPr>
              <a:t>video</a:t>
            </a:r>
            <a:r>
              <a:rPr lang="en-US" smtClean="0"/>
              <a:t>$bv$2</a:t>
            </a:r>
            <a:r>
              <a:rPr lang="en-US" smtClean="0">
                <a:solidFill>
                  <a:srgbClr val="FF0000"/>
                </a:solidFill>
              </a:rPr>
              <a:t>rdamedia</a:t>
            </a:r>
          </a:p>
          <a:p>
            <a:pPr marL="0" indent="0">
              <a:buFont typeface="Arial" charset="0"/>
              <a:buNone/>
            </a:pPr>
            <a:r>
              <a:rPr lang="en-US" smtClean="0"/>
              <a:t>=338  \\$a</a:t>
            </a:r>
            <a:r>
              <a:rPr lang="en-US" smtClean="0">
                <a:solidFill>
                  <a:srgbClr val="0070C0"/>
                </a:solidFill>
              </a:rPr>
              <a:t>videodisc</a:t>
            </a:r>
            <a:r>
              <a:rPr lang="en-US" smtClean="0"/>
              <a:t>$bvd$2</a:t>
            </a:r>
            <a:r>
              <a:rPr lang="en-US" smtClean="0">
                <a:solidFill>
                  <a:srgbClr val="FF0000"/>
                </a:solidFill>
              </a:rPr>
              <a:t>rdacarrier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Relator terms for people</a:t>
            </a:r>
          </a:p>
        </p:txBody>
      </p:sp>
      <p:pic>
        <p:nvPicPr>
          <p:cNvPr id="5" name="Content Placeholder 4"/>
          <p:cNvPicPr>
            <a:picLocks noGrp="1" noChangeAspect="1"/>
          </p:cNvPicPr>
          <p:nvPr>
            <p:ph idx="1"/>
          </p:nvPr>
        </p:nvPicPr>
        <p:blipFill>
          <a:blip r:embed="rId3"/>
          <a:srcRect/>
          <a:stretch>
            <a:fillRect/>
          </a:stretch>
        </p:blipFill>
        <p:spPr>
          <a:xfrm>
            <a:off x="906463" y="3811588"/>
            <a:ext cx="7743825" cy="1152525"/>
          </a:xfrm>
        </p:spPr>
      </p:pic>
      <p:pic>
        <p:nvPicPr>
          <p:cNvPr id="2050" name="Picture 2"/>
          <p:cNvPicPr>
            <a:picLocks noChangeAspect="1" noChangeArrowheads="1"/>
          </p:cNvPicPr>
          <p:nvPr/>
        </p:nvPicPr>
        <p:blipFill>
          <a:blip r:embed="rId4"/>
          <a:srcRect/>
          <a:stretch>
            <a:fillRect/>
          </a:stretch>
        </p:blipFill>
        <p:spPr bwMode="auto">
          <a:xfrm>
            <a:off x="839788" y="2133600"/>
            <a:ext cx="5040312" cy="947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Relator </a:t>
            </a:r>
            <a:r>
              <a:rPr lang="en-US" i="1" smtClean="0"/>
              <a:t>codes</a:t>
            </a:r>
            <a:r>
              <a:rPr lang="en-US" smtClean="0"/>
              <a:t> (staff view)</a:t>
            </a:r>
          </a:p>
        </p:txBody>
      </p:sp>
      <p:sp>
        <p:nvSpPr>
          <p:cNvPr id="28674" name="Content Placeholder 2"/>
          <p:cNvSpPr>
            <a:spLocks noGrp="1"/>
          </p:cNvSpPr>
          <p:nvPr>
            <p:ph idx="1"/>
          </p:nvPr>
        </p:nvSpPr>
        <p:spPr/>
        <p:txBody>
          <a:bodyPr/>
          <a:lstStyle/>
          <a:p>
            <a:r>
              <a:rPr lang="en-US" smtClean="0"/>
              <a:t>Before</a:t>
            </a:r>
          </a:p>
        </p:txBody>
      </p:sp>
      <p:pic>
        <p:nvPicPr>
          <p:cNvPr id="1026" name="Picture 2"/>
          <p:cNvPicPr>
            <a:picLocks noChangeAspect="1" noChangeArrowheads="1"/>
          </p:cNvPicPr>
          <p:nvPr/>
        </p:nvPicPr>
        <p:blipFill>
          <a:blip r:embed="rId3"/>
          <a:srcRect/>
          <a:stretch>
            <a:fillRect/>
          </a:stretch>
        </p:blipFill>
        <p:spPr bwMode="auto">
          <a:xfrm>
            <a:off x="1752600" y="2286000"/>
            <a:ext cx="4924425" cy="3295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Relator </a:t>
            </a:r>
            <a:r>
              <a:rPr lang="en-US" i="1" smtClean="0"/>
              <a:t>terms</a:t>
            </a:r>
            <a:r>
              <a:rPr lang="en-US" smtClean="0"/>
              <a:t> (staff view)</a:t>
            </a:r>
          </a:p>
        </p:txBody>
      </p:sp>
      <p:sp>
        <p:nvSpPr>
          <p:cNvPr id="30722" name="Content Placeholder 2"/>
          <p:cNvSpPr>
            <a:spLocks noGrp="1"/>
          </p:cNvSpPr>
          <p:nvPr>
            <p:ph idx="1"/>
          </p:nvPr>
        </p:nvSpPr>
        <p:spPr/>
        <p:txBody>
          <a:bodyPr/>
          <a:lstStyle/>
          <a:p>
            <a:r>
              <a:rPr lang="en-US" smtClean="0"/>
              <a:t>After</a:t>
            </a:r>
          </a:p>
        </p:txBody>
      </p:sp>
      <p:pic>
        <p:nvPicPr>
          <p:cNvPr id="5" name="Content Placeholder 3"/>
          <p:cNvPicPr>
            <a:picLocks noChangeAspect="1"/>
          </p:cNvPicPr>
          <p:nvPr/>
        </p:nvPicPr>
        <p:blipFill>
          <a:blip r:embed="rId3"/>
          <a:srcRect/>
          <a:stretch>
            <a:fillRect/>
          </a:stretch>
        </p:blipFill>
        <p:spPr bwMode="auto">
          <a:xfrm>
            <a:off x="1828800" y="2362200"/>
            <a:ext cx="7010400" cy="3267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Relator </a:t>
            </a:r>
            <a:r>
              <a:rPr lang="en-US" i="1" smtClean="0"/>
              <a:t>codes</a:t>
            </a:r>
            <a:r>
              <a:rPr lang="en-US" smtClean="0"/>
              <a:t> not seen in OPAC</a:t>
            </a:r>
          </a:p>
        </p:txBody>
      </p:sp>
      <p:sp>
        <p:nvSpPr>
          <p:cNvPr id="32770" name="Content Placeholder 2"/>
          <p:cNvSpPr>
            <a:spLocks noGrp="1"/>
          </p:cNvSpPr>
          <p:nvPr>
            <p:ph idx="1"/>
          </p:nvPr>
        </p:nvSpPr>
        <p:spPr/>
        <p:txBody>
          <a:bodyPr/>
          <a:lstStyle/>
          <a:p>
            <a:r>
              <a:rPr lang="en-US" smtClean="0"/>
              <a:t>Before</a:t>
            </a:r>
          </a:p>
        </p:txBody>
      </p:sp>
      <p:pic>
        <p:nvPicPr>
          <p:cNvPr id="32771" name="Picture 2"/>
          <p:cNvPicPr>
            <a:picLocks noChangeAspect="1" noChangeArrowheads="1"/>
          </p:cNvPicPr>
          <p:nvPr/>
        </p:nvPicPr>
        <p:blipFill>
          <a:blip r:embed="rId3"/>
          <a:srcRect/>
          <a:stretch>
            <a:fillRect/>
          </a:stretch>
        </p:blipFill>
        <p:spPr bwMode="auto">
          <a:xfrm>
            <a:off x="1905000" y="2133600"/>
            <a:ext cx="3667125" cy="432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But relator </a:t>
            </a:r>
            <a:r>
              <a:rPr lang="en-US" i="1" smtClean="0"/>
              <a:t>terms</a:t>
            </a:r>
            <a:r>
              <a:rPr lang="en-US" smtClean="0"/>
              <a:t> are!</a:t>
            </a:r>
          </a:p>
        </p:txBody>
      </p:sp>
      <p:sp>
        <p:nvSpPr>
          <p:cNvPr id="34818" name="Content Placeholder 2"/>
          <p:cNvSpPr>
            <a:spLocks noGrp="1"/>
          </p:cNvSpPr>
          <p:nvPr>
            <p:ph idx="1"/>
          </p:nvPr>
        </p:nvSpPr>
        <p:spPr/>
        <p:txBody>
          <a:bodyPr/>
          <a:lstStyle/>
          <a:p>
            <a:r>
              <a:rPr lang="en-US" smtClean="0"/>
              <a:t>After</a:t>
            </a:r>
          </a:p>
        </p:txBody>
      </p:sp>
      <p:pic>
        <p:nvPicPr>
          <p:cNvPr id="34819" name="Picture 2"/>
          <p:cNvPicPr>
            <a:picLocks noChangeAspect="1" noChangeArrowheads="1"/>
          </p:cNvPicPr>
          <p:nvPr/>
        </p:nvPicPr>
        <p:blipFill>
          <a:blip r:embed="rId3"/>
          <a:srcRect/>
          <a:stretch>
            <a:fillRect/>
          </a:stretch>
        </p:blipFill>
        <p:spPr bwMode="auto">
          <a:xfrm>
            <a:off x="1938338" y="2133600"/>
            <a:ext cx="5267325" cy="451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Genre terms distinguished</a:t>
            </a:r>
          </a:p>
        </p:txBody>
      </p:sp>
      <p:pic>
        <p:nvPicPr>
          <p:cNvPr id="36866" name="Picture 2"/>
          <p:cNvPicPr>
            <a:picLocks noChangeAspect="1"/>
          </p:cNvPicPr>
          <p:nvPr/>
        </p:nvPicPr>
        <p:blipFill>
          <a:blip r:embed="rId2"/>
          <a:srcRect/>
          <a:stretch>
            <a:fillRect/>
          </a:stretch>
        </p:blipFill>
        <p:spPr bwMode="auto">
          <a:xfrm>
            <a:off x="171450" y="2324100"/>
            <a:ext cx="8801100" cy="1828800"/>
          </a:xfrm>
          <a:prstGeom prst="rect">
            <a:avLst/>
          </a:prstGeom>
          <a:noFill/>
          <a:ln w="9525">
            <a:noFill/>
            <a:miter lim="800000"/>
            <a:headEnd/>
            <a:tailEnd/>
          </a:ln>
        </p:spPr>
      </p:pic>
      <p:sp>
        <p:nvSpPr>
          <p:cNvPr id="4" name="Oval 3"/>
          <p:cNvSpPr/>
          <p:nvPr/>
        </p:nvSpPr>
        <p:spPr>
          <a:xfrm>
            <a:off x="0" y="3238500"/>
            <a:ext cx="6705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Genre terms distinguished</a:t>
            </a:r>
          </a:p>
        </p:txBody>
      </p:sp>
      <p:pic>
        <p:nvPicPr>
          <p:cNvPr id="37890" name="Picture 3"/>
          <p:cNvPicPr>
            <a:picLocks noChangeAspect="1"/>
          </p:cNvPicPr>
          <p:nvPr/>
        </p:nvPicPr>
        <p:blipFill>
          <a:blip r:embed="rId2"/>
          <a:srcRect/>
          <a:stretch>
            <a:fillRect/>
          </a:stretch>
        </p:blipFill>
        <p:spPr bwMode="auto">
          <a:xfrm>
            <a:off x="1147763" y="1981200"/>
            <a:ext cx="6848475" cy="2624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r>
              <a:rPr lang="en-US" smtClean="0"/>
              <a:t>Abbreviations in description</a:t>
            </a:r>
          </a:p>
        </p:txBody>
      </p:sp>
      <p:sp>
        <p:nvSpPr>
          <p:cNvPr id="9" name="Content Placeholder 8"/>
          <p:cNvSpPr>
            <a:spLocks noGrp="1"/>
          </p:cNvSpPr>
          <p:nvPr>
            <p:ph idx="1"/>
          </p:nvPr>
        </p:nvSpPr>
        <p:spPr/>
        <p:txBody>
          <a:bodyPr/>
          <a:lstStyle/>
          <a:p>
            <a:r>
              <a:rPr lang="en-US" smtClean="0"/>
              <a:t>Before</a:t>
            </a:r>
          </a:p>
        </p:txBody>
      </p:sp>
      <p:pic>
        <p:nvPicPr>
          <p:cNvPr id="1026" name="Picture 2"/>
          <p:cNvPicPr>
            <a:picLocks noChangeAspect="1" noChangeArrowheads="1"/>
          </p:cNvPicPr>
          <p:nvPr/>
        </p:nvPicPr>
        <p:blipFill>
          <a:blip r:embed="rId2"/>
          <a:srcRect/>
          <a:stretch>
            <a:fillRect/>
          </a:stretch>
        </p:blipFill>
        <p:spPr bwMode="auto">
          <a:xfrm>
            <a:off x="838200" y="2366963"/>
            <a:ext cx="7772400" cy="1590675"/>
          </a:xfrm>
          <a:prstGeom prst="rect">
            <a:avLst/>
          </a:prstGeom>
          <a:noFill/>
          <a:ln w="9525">
            <a:noFill/>
            <a:miter lim="800000"/>
            <a:headEnd/>
            <a:tailEnd/>
          </a:ln>
        </p:spPr>
      </p:pic>
      <p:sp>
        <p:nvSpPr>
          <p:cNvPr id="2" name="Oval 1"/>
          <p:cNvSpPr/>
          <p:nvPr/>
        </p:nvSpPr>
        <p:spPr>
          <a:xfrm>
            <a:off x="2978150" y="3644900"/>
            <a:ext cx="5937250" cy="3254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a:solidFill>
                  <a:srgbClr val="FF0000"/>
                </a:solidFill>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0-#ppt_w/2"/>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81400"/>
            <a:ext cx="8229600" cy="1143000"/>
          </a:xfrm>
        </p:spPr>
        <p:txBody>
          <a:bodyPr/>
          <a:lstStyle/>
          <a:p>
            <a:r>
              <a:rPr lang="en-US" smtClean="0"/>
              <a:t>… authorized and consolidated.</a:t>
            </a:r>
          </a:p>
        </p:txBody>
      </p:sp>
      <p:pic>
        <p:nvPicPr>
          <p:cNvPr id="4" name="Picture 3"/>
          <p:cNvPicPr>
            <a:picLocks noChangeAspect="1"/>
          </p:cNvPicPr>
          <p:nvPr/>
        </p:nvPicPr>
        <p:blipFill>
          <a:blip r:embed="rId2"/>
          <a:srcRect/>
          <a:stretch>
            <a:fillRect/>
          </a:stretch>
        </p:blipFill>
        <p:spPr bwMode="auto">
          <a:xfrm>
            <a:off x="457200" y="1919288"/>
            <a:ext cx="8353425" cy="1514475"/>
          </a:xfrm>
          <a:prstGeom prst="rect">
            <a:avLst/>
          </a:prstGeom>
          <a:noFill/>
          <a:ln w="9525">
            <a:noFill/>
            <a:miter lim="800000"/>
            <a:headEnd/>
            <a:tailEnd/>
          </a:ln>
        </p:spPr>
      </p:pic>
      <p:sp>
        <p:nvSpPr>
          <p:cNvPr id="38915" name="Title 1"/>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a:latin typeface="Calibri" pitchFamily="34" charset="0"/>
              </a:rPr>
              <a:t>Unauthorized forms of names ...</a:t>
            </a:r>
          </a:p>
        </p:txBody>
      </p:sp>
      <p:pic>
        <p:nvPicPr>
          <p:cNvPr id="5" name="Picture 4"/>
          <p:cNvPicPr>
            <a:picLocks noChangeAspect="1"/>
          </p:cNvPicPr>
          <p:nvPr/>
        </p:nvPicPr>
        <p:blipFill>
          <a:blip r:embed="rId3"/>
          <a:srcRect/>
          <a:stretch>
            <a:fillRect/>
          </a:stretch>
        </p:blipFill>
        <p:spPr bwMode="auto">
          <a:xfrm>
            <a:off x="150813" y="4719638"/>
            <a:ext cx="8842375"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Obsolete subject headings …</a:t>
            </a:r>
          </a:p>
        </p:txBody>
      </p:sp>
      <p:pic>
        <p:nvPicPr>
          <p:cNvPr id="3" name="Picture 2"/>
          <p:cNvPicPr>
            <a:picLocks noChangeAspect="1" noChangeArrowheads="1"/>
          </p:cNvPicPr>
          <p:nvPr/>
        </p:nvPicPr>
        <p:blipFill>
          <a:blip r:embed="rId2"/>
          <a:srcRect/>
          <a:stretch>
            <a:fillRect/>
          </a:stretch>
        </p:blipFill>
        <p:spPr bwMode="auto">
          <a:xfrm>
            <a:off x="327025" y="1600200"/>
            <a:ext cx="8489950" cy="5175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 changed to authorized form ...</a:t>
            </a:r>
          </a:p>
        </p:txBody>
      </p:sp>
      <p:pic>
        <p:nvPicPr>
          <p:cNvPr id="40962" name="Picture 3"/>
          <p:cNvPicPr>
            <a:picLocks noChangeAspect="1"/>
          </p:cNvPicPr>
          <p:nvPr/>
        </p:nvPicPr>
        <p:blipFill>
          <a:blip r:embed="rId2"/>
          <a:srcRect/>
          <a:stretch>
            <a:fillRect/>
          </a:stretch>
        </p:blipFill>
        <p:spPr bwMode="auto">
          <a:xfrm>
            <a:off x="1924050" y="2233613"/>
            <a:ext cx="5295900"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…of the current subject heading.</a:t>
            </a:r>
          </a:p>
        </p:txBody>
      </p:sp>
      <p:pic>
        <p:nvPicPr>
          <p:cNvPr id="41986" name="Picture 4"/>
          <p:cNvPicPr>
            <a:picLocks noChangeAspect="1"/>
          </p:cNvPicPr>
          <p:nvPr/>
        </p:nvPicPr>
        <p:blipFill>
          <a:blip r:embed="rId2"/>
          <a:srcRect/>
          <a:stretch>
            <a:fillRect/>
          </a:stretch>
        </p:blipFill>
        <p:spPr bwMode="auto">
          <a:xfrm>
            <a:off x="385763" y="1417638"/>
            <a:ext cx="8372475" cy="482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Obsolete subject headings …</a:t>
            </a:r>
          </a:p>
        </p:txBody>
      </p:sp>
      <p:pic>
        <p:nvPicPr>
          <p:cNvPr id="43010" name="Picture 2"/>
          <p:cNvPicPr>
            <a:picLocks noChangeAspect="1" noChangeArrowheads="1"/>
          </p:cNvPicPr>
          <p:nvPr/>
        </p:nvPicPr>
        <p:blipFill>
          <a:blip r:embed="rId2"/>
          <a:srcRect/>
          <a:stretch>
            <a:fillRect/>
          </a:stretch>
        </p:blipFill>
        <p:spPr bwMode="auto">
          <a:xfrm>
            <a:off x="890588" y="2209800"/>
            <a:ext cx="7362825" cy="1676400"/>
          </a:xfrm>
          <a:prstGeom prst="rect">
            <a:avLst/>
          </a:prstGeom>
          <a:noFill/>
          <a:ln w="9525">
            <a:noFill/>
            <a:miter lim="800000"/>
            <a:headEnd/>
            <a:tailEnd/>
          </a:ln>
        </p:spPr>
      </p:pic>
      <p:sp>
        <p:nvSpPr>
          <p:cNvPr id="5" name="Oval 4"/>
          <p:cNvSpPr/>
          <p:nvPr/>
        </p:nvSpPr>
        <p:spPr>
          <a:xfrm>
            <a:off x="533400" y="2209800"/>
            <a:ext cx="3124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 changed to authorized form ...</a:t>
            </a:r>
          </a:p>
        </p:txBody>
      </p:sp>
      <p:pic>
        <p:nvPicPr>
          <p:cNvPr id="44034" name="Picture 3"/>
          <p:cNvPicPr>
            <a:picLocks noChangeAspect="1"/>
          </p:cNvPicPr>
          <p:nvPr/>
        </p:nvPicPr>
        <p:blipFill>
          <a:blip r:embed="rId2"/>
          <a:srcRect/>
          <a:stretch>
            <a:fillRect/>
          </a:stretch>
        </p:blipFill>
        <p:spPr bwMode="auto">
          <a:xfrm>
            <a:off x="533400" y="1552575"/>
            <a:ext cx="7839075" cy="1876425"/>
          </a:xfrm>
          <a:prstGeom prst="rect">
            <a:avLst/>
          </a:prstGeom>
          <a:noFill/>
          <a:ln w="9525">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938213" y="4495800"/>
            <a:ext cx="7029450" cy="2057400"/>
          </a:xfrm>
          <a:prstGeom prst="rect">
            <a:avLst/>
          </a:prstGeom>
          <a:noFill/>
          <a:ln w="9525">
            <a:noFill/>
            <a:miter lim="800000"/>
            <a:headEnd/>
            <a:tailEnd/>
          </a:ln>
        </p:spPr>
      </p:pic>
      <p:sp>
        <p:nvSpPr>
          <p:cNvPr id="6" name="Title 1"/>
          <p:cNvSpPr txBox="1">
            <a:spLocks/>
          </p:cNvSpPr>
          <p:nvPr/>
        </p:nvSpPr>
        <p:spPr bwMode="auto">
          <a:xfrm>
            <a:off x="533400" y="3390900"/>
            <a:ext cx="8229600" cy="1143000"/>
          </a:xfrm>
          <a:prstGeom prst="rect">
            <a:avLst/>
          </a:prstGeom>
          <a:noFill/>
          <a:ln w="9525">
            <a:noFill/>
            <a:miter lim="800000"/>
            <a:headEnd/>
            <a:tailEnd/>
          </a:ln>
        </p:spPr>
        <p:txBody>
          <a:bodyPr anchor="ctr"/>
          <a:lstStyle/>
          <a:p>
            <a:pPr algn="ctr"/>
            <a:r>
              <a:rPr lang="en-US" sz="4400">
                <a:latin typeface="Calibri" pitchFamily="34" charset="0"/>
              </a:rPr>
              <a:t>Cross references lead you to …</a:t>
            </a:r>
          </a:p>
        </p:txBody>
      </p:sp>
      <p:sp>
        <p:nvSpPr>
          <p:cNvPr id="7" name="Right Arrow 6"/>
          <p:cNvSpPr/>
          <p:nvPr/>
        </p:nvSpPr>
        <p:spPr>
          <a:xfrm>
            <a:off x="55563" y="2209800"/>
            <a:ext cx="803275" cy="3492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a:off x="55563" y="6022975"/>
            <a:ext cx="803275" cy="3492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 the current subject heading.</a:t>
            </a:r>
          </a:p>
        </p:txBody>
      </p:sp>
      <p:pic>
        <p:nvPicPr>
          <p:cNvPr id="3" name="Picture 2"/>
          <p:cNvPicPr>
            <a:picLocks noChangeAspect="1"/>
          </p:cNvPicPr>
          <p:nvPr/>
        </p:nvPicPr>
        <p:blipFill>
          <a:blip r:embed="rId2"/>
          <a:srcRect/>
          <a:stretch>
            <a:fillRect/>
          </a:stretch>
        </p:blipFill>
        <p:spPr bwMode="auto">
          <a:xfrm>
            <a:off x="1447800" y="1417638"/>
            <a:ext cx="6648450" cy="5391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2286000"/>
            <a:ext cx="8229600" cy="1143000"/>
          </a:xfrm>
        </p:spPr>
        <p:txBody>
          <a:bodyPr/>
          <a:lstStyle/>
          <a:p>
            <a:r>
              <a:rPr lang="en-US" smtClean="0"/>
              <a:t>Finis</a:t>
            </a:r>
          </a:p>
        </p:txBody>
      </p:sp>
      <p:sp>
        <p:nvSpPr>
          <p:cNvPr id="3"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				</a:t>
            </a:r>
            <a:r>
              <a:rPr lang="en-US" sz="4000" smtClean="0"/>
              <a:t>End</a:t>
            </a:r>
          </a:p>
          <a:p>
            <a:pPr marL="0" indent="0">
              <a:buFont typeface="Arial" charset="0"/>
              <a:buNone/>
            </a:pPr>
            <a:endParaRPr lang="en-US" smtClean="0"/>
          </a:p>
        </p:txBody>
      </p:sp>
      <p:sp>
        <p:nvSpPr>
          <p:cNvPr id="4" name="&quot;No&quot; Symbol 3"/>
          <p:cNvSpPr/>
          <p:nvPr/>
        </p:nvSpPr>
        <p:spPr>
          <a:xfrm>
            <a:off x="4114800" y="2514600"/>
            <a:ext cx="914400" cy="914400"/>
          </a:xfrm>
          <a:prstGeom prst="noSmoking">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r>
              <a:rPr lang="en-US" smtClean="0"/>
              <a:t>Abbreviations spelled out</a:t>
            </a:r>
          </a:p>
        </p:txBody>
      </p:sp>
      <p:sp>
        <p:nvSpPr>
          <p:cNvPr id="16386" name="Content Placeholder 8"/>
          <p:cNvSpPr>
            <a:spLocks noGrp="1"/>
          </p:cNvSpPr>
          <p:nvPr>
            <p:ph idx="1"/>
          </p:nvPr>
        </p:nvSpPr>
        <p:spPr/>
        <p:txBody>
          <a:bodyPr/>
          <a:lstStyle/>
          <a:p>
            <a:r>
              <a:rPr lang="en-US" smtClean="0"/>
              <a:t>After</a:t>
            </a:r>
          </a:p>
        </p:txBody>
      </p:sp>
      <p:pic>
        <p:nvPicPr>
          <p:cNvPr id="16387" name="Picture 2"/>
          <p:cNvPicPr>
            <a:picLocks noChangeAspect="1" noChangeArrowheads="1"/>
          </p:cNvPicPr>
          <p:nvPr/>
        </p:nvPicPr>
        <p:blipFill>
          <a:blip r:embed="rId2"/>
          <a:srcRect/>
          <a:stretch>
            <a:fillRect/>
          </a:stretch>
        </p:blipFill>
        <p:spPr bwMode="auto">
          <a:xfrm>
            <a:off x="914400" y="2362200"/>
            <a:ext cx="7105650"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r>
              <a:rPr lang="en-US" smtClean="0"/>
              <a:t>Abbreviations in description</a:t>
            </a:r>
          </a:p>
        </p:txBody>
      </p:sp>
      <p:sp>
        <p:nvSpPr>
          <p:cNvPr id="17410" name="Content Placeholder 8"/>
          <p:cNvSpPr>
            <a:spLocks noGrp="1"/>
          </p:cNvSpPr>
          <p:nvPr>
            <p:ph idx="1"/>
          </p:nvPr>
        </p:nvSpPr>
        <p:spPr/>
        <p:txBody>
          <a:bodyPr/>
          <a:lstStyle/>
          <a:p>
            <a:endParaRPr lang="en-US" smtClean="0"/>
          </a:p>
          <a:p>
            <a:r>
              <a:rPr lang="en-US" smtClean="0"/>
              <a:t>Before</a:t>
            </a:r>
          </a:p>
        </p:txBody>
      </p:sp>
      <p:pic>
        <p:nvPicPr>
          <p:cNvPr id="17411" name="Picture 3"/>
          <p:cNvPicPr>
            <a:picLocks noChangeAspect="1" noChangeArrowheads="1"/>
          </p:cNvPicPr>
          <p:nvPr/>
        </p:nvPicPr>
        <p:blipFill>
          <a:blip r:embed="rId2"/>
          <a:srcRect/>
          <a:stretch>
            <a:fillRect/>
          </a:stretch>
        </p:blipFill>
        <p:spPr bwMode="auto">
          <a:xfrm>
            <a:off x="1295400" y="3429000"/>
            <a:ext cx="66802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7"/>
          <p:cNvSpPr>
            <a:spLocks noGrp="1"/>
          </p:cNvSpPr>
          <p:nvPr>
            <p:ph type="title"/>
          </p:nvPr>
        </p:nvSpPr>
        <p:spPr/>
        <p:txBody>
          <a:bodyPr/>
          <a:lstStyle/>
          <a:p>
            <a:r>
              <a:rPr lang="en-US" smtClean="0"/>
              <a:t>Abbreviations spelled out</a:t>
            </a:r>
          </a:p>
        </p:txBody>
      </p:sp>
      <p:sp>
        <p:nvSpPr>
          <p:cNvPr id="18434" name="Content Placeholder 8"/>
          <p:cNvSpPr>
            <a:spLocks noGrp="1"/>
          </p:cNvSpPr>
          <p:nvPr>
            <p:ph idx="1"/>
          </p:nvPr>
        </p:nvSpPr>
        <p:spPr/>
        <p:txBody>
          <a:bodyPr/>
          <a:lstStyle/>
          <a:p>
            <a:endParaRPr lang="en-US" smtClean="0"/>
          </a:p>
          <a:p>
            <a:r>
              <a:rPr lang="en-US" smtClean="0"/>
              <a:t>After</a:t>
            </a:r>
          </a:p>
        </p:txBody>
      </p:sp>
      <p:pic>
        <p:nvPicPr>
          <p:cNvPr id="18435" name="Picture 2"/>
          <p:cNvPicPr>
            <a:picLocks noChangeAspect="1" noChangeArrowheads="1"/>
          </p:cNvPicPr>
          <p:nvPr/>
        </p:nvPicPr>
        <p:blipFill>
          <a:blip r:embed="rId2"/>
          <a:srcRect/>
          <a:stretch>
            <a:fillRect/>
          </a:stretch>
        </p:blipFill>
        <p:spPr bwMode="auto">
          <a:xfrm>
            <a:off x="1296988" y="3443288"/>
            <a:ext cx="6550025" cy="1052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7"/>
          <p:cNvSpPr>
            <a:spLocks noGrp="1"/>
          </p:cNvSpPr>
          <p:nvPr>
            <p:ph type="title"/>
          </p:nvPr>
        </p:nvSpPr>
        <p:spPr/>
        <p:txBody>
          <a:bodyPr/>
          <a:lstStyle/>
          <a:p>
            <a:r>
              <a:rPr lang="en-US" smtClean="0"/>
              <a:t>Abbreviations</a:t>
            </a:r>
          </a:p>
        </p:txBody>
      </p:sp>
      <p:sp>
        <p:nvSpPr>
          <p:cNvPr id="9" name="Content Placeholder 8"/>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dirty="0" smtClean="0"/>
              <a:t>Before</a:t>
            </a:r>
          </a:p>
          <a:p>
            <a:pPr marL="0" indent="0" fontAlgn="auto">
              <a:spcAft>
                <a:spcPts val="0"/>
              </a:spcAft>
              <a:buFont typeface="Arial" panose="020B0604020202020204" pitchFamily="34" charset="0"/>
              <a:buNone/>
              <a:defRPr/>
            </a:pPr>
            <a:r>
              <a:rPr lang="en-US" dirty="0"/>
              <a:t>	</a:t>
            </a:r>
            <a:r>
              <a:rPr lang="fr-FR" dirty="0" smtClean="0"/>
              <a:t>xxiv</a:t>
            </a:r>
            <a:r>
              <a:rPr lang="fr-FR" dirty="0"/>
              <a:t>, 478 p. col. front., </a:t>
            </a:r>
            <a:r>
              <a:rPr lang="fr-FR" dirty="0" err="1"/>
              <a:t>illus</a:t>
            </a:r>
            <a:r>
              <a:rPr lang="fr-FR" dirty="0"/>
              <a:t>. (incl. </a:t>
            </a:r>
            <a:r>
              <a:rPr lang="fr-FR" dirty="0" err="1"/>
              <a:t>maps</a:t>
            </a:r>
            <a:r>
              <a:rPr lang="fr-FR" dirty="0"/>
              <a:t>) </a:t>
            </a:r>
            <a:r>
              <a:rPr lang="fr-FR" dirty="0" smtClean="0"/>
              <a:t>	plates </a:t>
            </a:r>
            <a:r>
              <a:rPr lang="fr-FR" dirty="0"/>
              <a:t>(part. col.) 24 cm. </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After</a:t>
            </a:r>
          </a:p>
          <a:p>
            <a:pPr marL="0" indent="0" fontAlgn="auto">
              <a:spcAft>
                <a:spcPts val="0"/>
              </a:spcAft>
              <a:buFont typeface="Arial" panose="020B0604020202020204" pitchFamily="34" charset="0"/>
              <a:buNone/>
              <a:defRPr/>
            </a:pPr>
            <a:r>
              <a:rPr lang="en-US" dirty="0"/>
              <a:t>	</a:t>
            </a:r>
            <a:r>
              <a:rPr lang="en-US" dirty="0" smtClean="0"/>
              <a:t>xxiv</a:t>
            </a:r>
            <a:r>
              <a:rPr lang="en-US" dirty="0"/>
              <a:t>, 478 pages : color frontispiece, </a:t>
            </a:r>
            <a:r>
              <a:rPr lang="en-US" dirty="0" smtClean="0"/>
              <a:t>	illustrations </a:t>
            </a:r>
            <a:r>
              <a:rPr lang="en-US" dirty="0"/>
              <a:t>(including maps) plates (part. </a:t>
            </a:r>
            <a:r>
              <a:rPr lang="en-US" dirty="0" smtClean="0"/>
              <a:t>	color</a:t>
            </a:r>
            <a:r>
              <a:rPr lang="en-US" dirty="0"/>
              <a:t>) ; 24 cm</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Noli uti Latina</a:t>
            </a:r>
          </a:p>
        </p:txBody>
      </p:sp>
      <p:sp>
        <p:nvSpPr>
          <p:cNvPr id="3" name="Content Placeholder 2"/>
          <p:cNvSpPr>
            <a:spLocks noGrp="1"/>
          </p:cNvSpPr>
          <p:nvPr>
            <p:ph idx="1"/>
          </p:nvPr>
        </p:nvSpPr>
        <p:spPr/>
        <p:txBody>
          <a:bodyPr/>
          <a:lstStyle/>
          <a:p>
            <a:r>
              <a:rPr lang="en-US" smtClean="0"/>
              <a:t>Before</a:t>
            </a:r>
          </a:p>
          <a:p>
            <a:endParaRPr lang="en-US" smtClean="0"/>
          </a:p>
          <a:p>
            <a:endParaRPr lang="en-US" smtClean="0"/>
          </a:p>
          <a:p>
            <a:r>
              <a:rPr lang="en-US" smtClean="0"/>
              <a:t>After</a:t>
            </a:r>
          </a:p>
        </p:txBody>
      </p:sp>
      <p:pic>
        <p:nvPicPr>
          <p:cNvPr id="6146" name="Picture 2"/>
          <p:cNvPicPr>
            <a:picLocks noChangeAspect="1" noChangeArrowheads="1"/>
          </p:cNvPicPr>
          <p:nvPr/>
        </p:nvPicPr>
        <p:blipFill>
          <a:blip r:embed="rId2"/>
          <a:srcRect/>
          <a:stretch>
            <a:fillRect/>
          </a:stretch>
        </p:blipFill>
        <p:spPr bwMode="auto">
          <a:xfrm>
            <a:off x="1757363" y="4038600"/>
            <a:ext cx="7023100" cy="990600"/>
          </a:xfrm>
          <a:prstGeom prst="rect">
            <a:avLst/>
          </a:prstGeom>
          <a:noFill/>
          <a:ln w="9525">
            <a:noFill/>
            <a:miter lim="800000"/>
            <a:headEnd/>
            <a:tailEnd/>
          </a:ln>
        </p:spPr>
      </p:pic>
      <p:pic>
        <p:nvPicPr>
          <p:cNvPr id="6147" name="Picture 3"/>
          <p:cNvPicPr>
            <a:picLocks noChangeAspect="1" noChangeArrowheads="1"/>
          </p:cNvPicPr>
          <p:nvPr/>
        </p:nvPicPr>
        <p:blipFill>
          <a:blip r:embed="rId3"/>
          <a:srcRect/>
          <a:stretch>
            <a:fillRect/>
          </a:stretch>
        </p:blipFill>
        <p:spPr bwMode="auto">
          <a:xfrm>
            <a:off x="1804988" y="2314575"/>
            <a:ext cx="6853237" cy="971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Noli uti Latina</a:t>
            </a:r>
          </a:p>
        </p:txBody>
      </p:sp>
      <p:sp>
        <p:nvSpPr>
          <p:cNvPr id="3" name="Content Placeholder 2"/>
          <p:cNvSpPr>
            <a:spLocks noGrp="1"/>
          </p:cNvSpPr>
          <p:nvPr>
            <p:ph idx="1"/>
          </p:nvPr>
        </p:nvSpPr>
        <p:spPr/>
        <p:txBody>
          <a:bodyPr/>
          <a:lstStyle/>
          <a:p>
            <a:r>
              <a:rPr lang="en-US" smtClean="0"/>
              <a:t>Before</a:t>
            </a:r>
          </a:p>
          <a:p>
            <a:endParaRPr lang="en-US" smtClean="0"/>
          </a:p>
          <a:p>
            <a:endParaRPr lang="en-US" smtClean="0"/>
          </a:p>
          <a:p>
            <a:r>
              <a:rPr lang="en-US" smtClean="0"/>
              <a:t>After</a:t>
            </a:r>
          </a:p>
        </p:txBody>
      </p:sp>
      <p:pic>
        <p:nvPicPr>
          <p:cNvPr id="7170" name="Picture 2"/>
          <p:cNvPicPr>
            <a:picLocks noChangeAspect="1" noChangeArrowheads="1"/>
          </p:cNvPicPr>
          <p:nvPr/>
        </p:nvPicPr>
        <p:blipFill>
          <a:blip r:embed="rId2"/>
          <a:srcRect/>
          <a:stretch>
            <a:fillRect/>
          </a:stretch>
        </p:blipFill>
        <p:spPr bwMode="auto">
          <a:xfrm>
            <a:off x="1220788" y="4100513"/>
            <a:ext cx="7496175" cy="742950"/>
          </a:xfrm>
          <a:prstGeom prst="rect">
            <a:avLst/>
          </a:prstGeom>
          <a:noFill/>
          <a:ln w="9525">
            <a:noFill/>
            <a:miter lim="800000"/>
            <a:headEnd/>
            <a:tailEnd/>
          </a:ln>
        </p:spPr>
      </p:pic>
      <p:pic>
        <p:nvPicPr>
          <p:cNvPr id="7171" name="Picture 3"/>
          <p:cNvPicPr>
            <a:picLocks noChangeAspect="1" noChangeArrowheads="1"/>
          </p:cNvPicPr>
          <p:nvPr/>
        </p:nvPicPr>
        <p:blipFill>
          <a:blip r:embed="rId3"/>
          <a:srcRect/>
          <a:stretch>
            <a:fillRect/>
          </a:stretch>
        </p:blipFill>
        <p:spPr bwMode="auto">
          <a:xfrm>
            <a:off x="1219200" y="2255838"/>
            <a:ext cx="5238750" cy="57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Publishing roles </a:t>
            </a:r>
          </a:p>
        </p:txBody>
      </p:sp>
      <p:sp>
        <p:nvSpPr>
          <p:cNvPr id="22530" name="Content Placeholder 2"/>
          <p:cNvSpPr>
            <a:spLocks noGrp="1"/>
          </p:cNvSpPr>
          <p:nvPr>
            <p:ph idx="1"/>
          </p:nvPr>
        </p:nvSpPr>
        <p:spPr/>
        <p:txBody>
          <a:bodyPr/>
          <a:lstStyle/>
          <a:p>
            <a:endParaRPr lang="en-US" smtClean="0"/>
          </a:p>
        </p:txBody>
      </p:sp>
      <p:pic>
        <p:nvPicPr>
          <p:cNvPr id="8194" name="Picture 2"/>
          <p:cNvPicPr>
            <a:picLocks noChangeAspect="1" noChangeArrowheads="1"/>
          </p:cNvPicPr>
          <p:nvPr/>
        </p:nvPicPr>
        <p:blipFill>
          <a:blip r:embed="rId2"/>
          <a:srcRect/>
          <a:stretch>
            <a:fillRect/>
          </a:stretch>
        </p:blipFill>
        <p:spPr bwMode="auto">
          <a:xfrm>
            <a:off x="477838" y="2876550"/>
            <a:ext cx="8067675" cy="1104900"/>
          </a:xfrm>
          <a:prstGeom prst="rect">
            <a:avLst/>
          </a:prstGeom>
          <a:noFill/>
          <a:ln w="9525">
            <a:noFill/>
            <a:miter lim="800000"/>
            <a:headEnd/>
            <a:tailEnd/>
          </a:ln>
        </p:spPr>
      </p:pic>
      <p:pic>
        <p:nvPicPr>
          <p:cNvPr id="8195" name="Picture 3"/>
          <p:cNvPicPr>
            <a:picLocks noChangeAspect="1" noChangeArrowheads="1"/>
          </p:cNvPicPr>
          <p:nvPr/>
        </p:nvPicPr>
        <p:blipFill>
          <a:blip r:embed="rId3"/>
          <a:srcRect/>
          <a:stretch>
            <a:fillRect/>
          </a:stretch>
        </p:blipFill>
        <p:spPr bwMode="auto">
          <a:xfrm>
            <a:off x="525463" y="4343400"/>
            <a:ext cx="8020050" cy="1571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fade">
                                      <p:cBhvr>
                                        <p:cTn id="12"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267</Words>
  <Application>Microsoft Office PowerPoint</Application>
  <PresentationFormat>On-screen Show (4:3)</PresentationFormat>
  <Paragraphs>88</Paragraphs>
  <Slides>27</Slides>
  <Notes>5</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27</vt:i4>
      </vt:variant>
    </vt:vector>
  </HeadingPairs>
  <TitlesOfParts>
    <vt:vector size="30" baseType="lpstr">
      <vt:lpstr>Calibri</vt:lpstr>
      <vt:lpstr>Arial</vt:lpstr>
      <vt:lpstr>Office Theme</vt:lpstr>
      <vt:lpstr>RDA and Authority Processing</vt:lpstr>
      <vt:lpstr>Abbreviations in description</vt:lpstr>
      <vt:lpstr>Abbreviations spelled out</vt:lpstr>
      <vt:lpstr>Abbreviations in description</vt:lpstr>
      <vt:lpstr>Abbreviations spelled out</vt:lpstr>
      <vt:lpstr>Abbreviations</vt:lpstr>
      <vt:lpstr>Noli uti Latina</vt:lpstr>
      <vt:lpstr>Noli uti Latina</vt:lpstr>
      <vt:lpstr>Publishing roles </vt:lpstr>
      <vt:lpstr>New RDA metadata</vt:lpstr>
      <vt:lpstr>New RDA metadata</vt:lpstr>
      <vt:lpstr>DVD example</vt:lpstr>
      <vt:lpstr>Relator terms for people</vt:lpstr>
      <vt:lpstr>Relator codes (staff view)</vt:lpstr>
      <vt:lpstr>Relator terms (staff view)</vt:lpstr>
      <vt:lpstr>Relator codes not seen in OPAC</vt:lpstr>
      <vt:lpstr>But relator terms are!</vt:lpstr>
      <vt:lpstr>Genre terms distinguished</vt:lpstr>
      <vt:lpstr>Genre terms distinguished</vt:lpstr>
      <vt:lpstr>… authorized and consolidated.</vt:lpstr>
      <vt:lpstr>Obsolete subject headings …</vt:lpstr>
      <vt:lpstr>… changed to authorized form ...</vt:lpstr>
      <vt:lpstr>…of the current subject heading.</vt:lpstr>
      <vt:lpstr>Obsolete subject headings …</vt:lpstr>
      <vt:lpstr>… changed to authorized form ...</vt:lpstr>
      <vt:lpstr>… the current subject heading.</vt:lpstr>
      <vt:lpstr>Finis</vt:lpstr>
    </vt:vector>
  </TitlesOfParts>
  <Company>Dickinson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 Doran</dc:creator>
  <cp:lastModifiedBy>Ligia Groff</cp:lastModifiedBy>
  <cp:revision>68</cp:revision>
  <dcterms:created xsi:type="dcterms:W3CDTF">2014-05-12T19:29:14Z</dcterms:created>
  <dcterms:modified xsi:type="dcterms:W3CDTF">2014-12-01T19:23:13Z</dcterms:modified>
</cp:coreProperties>
</file>